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6" r:id="rId6"/>
    <p:sldId id="278" r:id="rId7"/>
    <p:sldId id="277" r:id="rId8"/>
    <p:sldId id="264" r:id="rId9"/>
    <p:sldId id="27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EAE"/>
    <a:srgbClr val="FF2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964"/>
  </p:normalViewPr>
  <p:slideViewPr>
    <p:cSldViewPr snapToGrid="0">
      <p:cViewPr varScale="1">
        <p:scale>
          <a:sx n="63" d="100"/>
          <a:sy n="63" d="100"/>
        </p:scale>
        <p:origin x="9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kaël MEVELLEC" userId="e39efb9af76bfb5f" providerId="LiveId" clId="{73E0ACF2-0DE1-4CC1-9001-8EA7B05B57A7}"/>
    <pc:docChg chg="custSel delSld modSld">
      <pc:chgData name="Mickaël MEVELLEC" userId="e39efb9af76bfb5f" providerId="LiveId" clId="{73E0ACF2-0DE1-4CC1-9001-8EA7B05B57A7}" dt="2025-07-17T10:23:51.866" v="1848" actId="20577"/>
      <pc:docMkLst>
        <pc:docMk/>
      </pc:docMkLst>
      <pc:sldChg chg="modSp mod">
        <pc:chgData name="Mickaël MEVELLEC" userId="e39efb9af76bfb5f" providerId="LiveId" clId="{73E0ACF2-0DE1-4CC1-9001-8EA7B05B57A7}" dt="2025-07-17T09:59:06.660" v="1322" actId="14100"/>
        <pc:sldMkLst>
          <pc:docMk/>
          <pc:sldMk cId="3515325846" sldId="256"/>
        </pc:sldMkLst>
      </pc:sldChg>
      <pc:sldChg chg="modSp mod">
        <pc:chgData name="Mickaël MEVELLEC" userId="e39efb9af76bfb5f" providerId="LiveId" clId="{73E0ACF2-0DE1-4CC1-9001-8EA7B05B57A7}" dt="2025-07-17T10:23:51.866" v="1848" actId="20577"/>
        <pc:sldMkLst>
          <pc:docMk/>
          <pc:sldMk cId="399692476" sldId="264"/>
        </pc:sldMkLst>
      </pc:sldChg>
      <pc:sldChg chg="addSp delSp modSp mod">
        <pc:chgData name="Mickaël MEVELLEC" userId="e39efb9af76bfb5f" providerId="LiveId" clId="{73E0ACF2-0DE1-4CC1-9001-8EA7B05B57A7}" dt="2025-07-17T10:04:07.167" v="1433" actId="20577"/>
        <pc:sldMkLst>
          <pc:docMk/>
          <pc:sldMk cId="183056359" sldId="266"/>
        </pc:sldMkLst>
      </pc:sldChg>
      <pc:sldChg chg="modSp mod">
        <pc:chgData name="Mickaël MEVELLEC" userId="e39efb9af76bfb5f" providerId="LiveId" clId="{73E0ACF2-0DE1-4CC1-9001-8EA7B05B57A7}" dt="2025-07-17T10:23:22.192" v="1847" actId="20577"/>
        <pc:sldMkLst>
          <pc:docMk/>
          <pc:sldMk cId="2379660587" sldId="277"/>
        </pc:sldMkLst>
      </pc:sldChg>
      <pc:sldChg chg="addSp modSp mod">
        <pc:chgData name="Mickaël MEVELLEC" userId="e39efb9af76bfb5f" providerId="LiveId" clId="{73E0ACF2-0DE1-4CC1-9001-8EA7B05B57A7}" dt="2025-07-17T10:09:41.722" v="1567" actId="20577"/>
        <pc:sldMkLst>
          <pc:docMk/>
          <pc:sldMk cId="1357102618" sldId="278"/>
        </pc:sldMkLst>
      </pc:sldChg>
      <pc:sldChg chg="del">
        <pc:chgData name="Mickaël MEVELLEC" userId="e39efb9af76bfb5f" providerId="LiveId" clId="{73E0ACF2-0DE1-4CC1-9001-8EA7B05B57A7}" dt="2025-07-16T17:15:26.514" v="1022" actId="47"/>
        <pc:sldMkLst>
          <pc:docMk/>
          <pc:sldMk cId="2444479928" sldId="279"/>
        </pc:sldMkLst>
      </pc:sldChg>
      <pc:sldChg chg="del">
        <pc:chgData name="Mickaël MEVELLEC" userId="e39efb9af76bfb5f" providerId="LiveId" clId="{73E0ACF2-0DE1-4CC1-9001-8EA7B05B57A7}" dt="2025-07-16T17:15:30.657" v="1023" actId="47"/>
        <pc:sldMkLst>
          <pc:docMk/>
          <pc:sldMk cId="4018147728" sldId="280"/>
        </pc:sldMkLst>
      </pc:sldChg>
    </pc:docChg>
  </pc:docChgLst>
  <pc:docChgLst>
    <pc:chgData name="Mickaël MEVELLEC" userId="e39efb9af76bfb5f" providerId="LiveId" clId="{03DAF237-42DE-474A-9953-4280ED365C27}"/>
    <pc:docChg chg="custSel modSld">
      <pc:chgData name="Mickaël MEVELLEC" userId="e39efb9af76bfb5f" providerId="LiveId" clId="{03DAF237-42DE-474A-9953-4280ED365C27}" dt="2025-09-18T13:11:11.247" v="300" actId="20577"/>
      <pc:docMkLst>
        <pc:docMk/>
      </pc:docMkLst>
      <pc:sldChg chg="modSp mod">
        <pc:chgData name="Mickaël MEVELLEC" userId="e39efb9af76bfb5f" providerId="LiveId" clId="{03DAF237-42DE-474A-9953-4280ED365C27}" dt="2025-09-18T13:11:11.247" v="300" actId="20577"/>
        <pc:sldMkLst>
          <pc:docMk/>
          <pc:sldMk cId="183056359" sldId="266"/>
        </pc:sldMkLst>
        <pc:spChg chg="mod">
          <ac:chgData name="Mickaël MEVELLEC" userId="e39efb9af76bfb5f" providerId="LiveId" clId="{03DAF237-42DE-474A-9953-4280ED365C27}" dt="2025-09-18T13:11:11.247" v="300" actId="20577"/>
          <ac:spMkLst>
            <pc:docMk/>
            <pc:sldMk cId="183056359" sldId="266"/>
            <ac:spMk id="7" creationId="{58B861CA-912D-70CF-6F2B-6ED8E38CBB70}"/>
          </ac:spMkLst>
        </pc:spChg>
      </pc:sldChg>
      <pc:sldChg chg="modSp mod">
        <pc:chgData name="Mickaël MEVELLEC" userId="e39efb9af76bfb5f" providerId="LiveId" clId="{03DAF237-42DE-474A-9953-4280ED365C27}" dt="2025-09-18T13:09:47.587" v="289" actId="20577"/>
        <pc:sldMkLst>
          <pc:docMk/>
          <pc:sldMk cId="2379660587" sldId="277"/>
        </pc:sldMkLst>
        <pc:spChg chg="mod">
          <ac:chgData name="Mickaël MEVELLEC" userId="e39efb9af76bfb5f" providerId="LiveId" clId="{03DAF237-42DE-474A-9953-4280ED365C27}" dt="2025-09-18T13:09:47.587" v="289" actId="20577"/>
          <ac:spMkLst>
            <pc:docMk/>
            <pc:sldMk cId="2379660587" sldId="277"/>
            <ac:spMk id="2" creationId="{18176650-0577-7764-5622-54441A574A17}"/>
          </ac:spMkLst>
        </pc:spChg>
      </pc:sldChg>
      <pc:sldChg chg="modSp mod">
        <pc:chgData name="Mickaël MEVELLEC" userId="e39efb9af76bfb5f" providerId="LiveId" clId="{03DAF237-42DE-474A-9953-4280ED365C27}" dt="2025-09-18T13:04:02.507" v="12" actId="20577"/>
        <pc:sldMkLst>
          <pc:docMk/>
          <pc:sldMk cId="1357102618" sldId="278"/>
        </pc:sldMkLst>
        <pc:spChg chg="mod">
          <ac:chgData name="Mickaël MEVELLEC" userId="e39efb9af76bfb5f" providerId="LiveId" clId="{03DAF237-42DE-474A-9953-4280ED365C27}" dt="2025-09-18T13:04:02.507" v="12" actId="20577"/>
          <ac:spMkLst>
            <pc:docMk/>
            <pc:sldMk cId="1357102618" sldId="278"/>
            <ac:spMk id="2" creationId="{F6C188D1-8009-B1FF-1C1E-A028164B6B19}"/>
          </ac:spMkLst>
        </pc:spChg>
      </pc:sldChg>
    </pc:docChg>
  </pc:docChgLst>
  <pc:docChgLst>
    <pc:chgData name="Mickaël MEVELLEC" userId="e39efb9af76bfb5f" providerId="LiveId" clId="{66620B6B-959B-41C6-BAA3-CE53F76CB074}"/>
    <pc:docChg chg="modSld">
      <pc:chgData name="Mickaël MEVELLEC" userId="e39efb9af76bfb5f" providerId="LiveId" clId="{66620B6B-959B-41C6-BAA3-CE53F76CB074}" dt="2025-08-22T09:36:49.037" v="1" actId="20577"/>
      <pc:docMkLst>
        <pc:docMk/>
      </pc:docMkLst>
      <pc:sldChg chg="modSp mod">
        <pc:chgData name="Mickaël MEVELLEC" userId="e39efb9af76bfb5f" providerId="LiveId" clId="{66620B6B-959B-41C6-BAA3-CE53F76CB074}" dt="2025-08-22T09:36:49.037" v="1" actId="20577"/>
        <pc:sldMkLst>
          <pc:docMk/>
          <pc:sldMk cId="1357102618" sldId="278"/>
        </pc:sldMkLst>
        <pc:spChg chg="mod">
          <ac:chgData name="Mickaël MEVELLEC" userId="e39efb9af76bfb5f" providerId="LiveId" clId="{66620B6B-959B-41C6-BAA3-CE53F76CB074}" dt="2025-08-22T09:36:49.037" v="1" actId="20577"/>
          <ac:spMkLst>
            <pc:docMk/>
            <pc:sldMk cId="1357102618" sldId="278"/>
            <ac:spMk id="2" creationId="{F6C188D1-8009-B1FF-1C1E-A028164B6B1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67F1F4-EB8A-7D71-A701-EEC8EF458A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4075F4-F609-28F8-346C-BA1216CB3E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772965"/>
            <a:ext cx="9359096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092A91-A688-7518-86D8-1962F28C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3246437"/>
            <a:ext cx="2743200" cy="365125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709593F-2D61-D184-852C-D3840BD291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71CEC9A-BD33-1EE6-A7D2-08CBA239D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90DADD1D-E826-265D-1710-5767F0817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85DC79A0-4710-B697-9D99-4129F6DBA7B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64692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292466D2-6EEF-70CF-1368-F54554E8F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07572" y="0"/>
            <a:ext cx="678442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89249D-3A3E-7B88-7745-8472925C8C6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380371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8CD7B70E-8D49-5FF4-1016-A836648D0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3697" y="0"/>
            <a:ext cx="6658303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3FCDAA1-5E47-734D-D05A-5852FBAF18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903233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E7F4622-5EC4-E33E-1511-C8844138D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1850" y="1738180"/>
            <a:ext cx="10521950" cy="3409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81AC9B-875F-4549-5EFE-9FBBCB30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9AD174-085E-A88E-93AA-979D416E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96D19E-018D-8301-3CDC-C5672A1C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BE49EE2-B646-FD31-6115-4D0BCD589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AE0566-D8AC-E11B-364C-CA0E7E242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79240A0B-7F3A-B53E-977B-D455841172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003CA7-9C60-8645-6530-3669F0196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49" y="5294902"/>
            <a:ext cx="10515599" cy="914400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FF2C50"/>
                </a:solidFill>
              </a:defRPr>
            </a:lvl1pPr>
            <a:lvl2pPr>
              <a:defRPr sz="2000" b="1">
                <a:solidFill>
                  <a:srgbClr val="FF2C50"/>
                </a:solidFill>
              </a:defRPr>
            </a:lvl2pPr>
            <a:lvl3pPr>
              <a:defRPr sz="1800" b="1">
                <a:solidFill>
                  <a:srgbClr val="FF2C50"/>
                </a:solidFill>
              </a:defRPr>
            </a:lvl3pPr>
            <a:lvl4pPr>
              <a:defRPr sz="1600" b="1">
                <a:solidFill>
                  <a:srgbClr val="FF2C50"/>
                </a:solidFill>
              </a:defRPr>
            </a:lvl4pPr>
            <a:lvl5pPr>
              <a:defRPr sz="1600" b="1">
                <a:solidFill>
                  <a:srgbClr val="FF2C50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0084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FE6D43-EE38-209F-A172-733877923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16978" y="4687993"/>
            <a:ext cx="3158037" cy="10338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F3EAD4-6FED-D8D2-12EB-ED58ADEA7F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8837" y="766226"/>
            <a:ext cx="3554321" cy="3574866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745AD87-EAB5-A1A1-7890-FB0546A66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18836" y="5925862"/>
            <a:ext cx="3554322" cy="331823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contact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EF971-9CFC-65AE-5729-5E42862A9A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185319-35A3-BCFE-8B9F-CD089975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23019"/>
          <a:stretch/>
        </p:blipFill>
        <p:spPr>
          <a:xfrm flipH="1">
            <a:off x="-7" y="0"/>
            <a:ext cx="1983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9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5C9589E-918F-4ED1-41B2-C253FC8764DF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3560180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 dirty="0">
                <a:latin typeface="Poppins" pitchFamily="2" charset="77"/>
              </a:rPr>
              <a:t>01.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61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3903617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 dirty="0">
                <a:latin typeface="Poppins" pitchFamily="2" charset="77"/>
              </a:rPr>
              <a:t>02.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8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7117985-D145-CBAE-9743-984A33725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4073434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dirty="0">
                <a:latin typeface="Poppins" pitchFamily="2" charset="77"/>
                <a:cs typeface="Poppins" pitchFamily="2" charset="77"/>
              </a:rPr>
              <a:t>03.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D15F6A-061B-2657-570F-04633F3559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6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dirty="0">
                <a:latin typeface="Poppins" pitchFamily="2" charset="77"/>
                <a:cs typeface="Poppins" pitchFamily="2" charset="77"/>
              </a:rPr>
              <a:t>04.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7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8C9EB93-D5FB-BB89-68A1-293C1413C1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2900" y="-11670"/>
            <a:ext cx="67691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261210-E810-7BDA-B907-18C3D09A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F296CD0-1004-E5EF-5AC9-02EB57AE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727317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535B6422-08FE-4BBB-C7A9-E369D180B30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3251419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48C9358-CBFD-A4A4-4077-9BA891E27E5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201" y="4766306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228A4D-6C1D-8F19-5CE9-0B4C861AD905}"/>
              </a:ext>
            </a:extLst>
          </p:cNvPr>
          <p:cNvSpPr txBox="1"/>
          <p:nvPr userDrawn="1"/>
        </p:nvSpPr>
        <p:spPr>
          <a:xfrm>
            <a:off x="7264399" y="1574646"/>
            <a:ext cx="36561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600" b="1" i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XX</a:t>
            </a:r>
          </a:p>
          <a:p>
            <a:r>
              <a:rPr lang="fr-FR" sz="3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LOREM IPSUM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BFBA44-F401-CBD4-D5EF-F308CBCBBC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71B1DD8-58D8-F863-30BF-56C625C8C13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F12007-5CD6-43EA-2CA5-FD81C906A7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50" y="2106931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23076C71-602D-667C-7A29-4B14AB8B4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498" y="3652102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3C9D185A-F8AB-4358-5CE4-278D31937F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69588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424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FDC28A4-60FB-C0B7-77F8-C27E34512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B3FC46-25D9-18C4-DA32-456AE1B0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C58916-0DDD-BF2D-88A9-790E57C8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5769CE-6840-8E77-28D2-7DE3D87C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C09FF52-B6DD-ED2F-6C8B-BF97648111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9945007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894A28B6-8FF7-8765-5D2A-F65BE7734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7950" y="1825625"/>
            <a:ext cx="6165850" cy="36304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062D23-5E84-40A2-6570-2B0F5CB313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E6EC1E-ECE0-4752-227C-596AD3FA41F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F8FFC84C-18ED-D134-5E56-6338F05BE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1825624"/>
            <a:ext cx="4114800" cy="3630419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0177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3853121-38AE-2DC6-3B26-B7774464B4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53550" y="0"/>
            <a:ext cx="5750933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0D790F-49BC-E678-7732-384E2A8A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3019"/>
          <a:stretch/>
        </p:blipFill>
        <p:spPr>
          <a:xfrm>
            <a:off x="9762909" y="0"/>
            <a:ext cx="2429091" cy="6858000"/>
          </a:xfrm>
          <a:prstGeom prst="rect">
            <a:avLst/>
          </a:prstGeo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8CE88C-1689-DC88-F17B-364CD066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2FCE7AC-034F-676F-7EC9-BC36CB567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0C6D0097-952B-894E-2F7F-6247389E8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816305"/>
            <a:ext cx="10515600" cy="2965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81EAE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0A4D78C-9404-EB87-78B1-1013366DAD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D2C3E00-648D-4A33-A0B9-9D0471CA16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81F6F89-5F92-8673-FFFB-414B516515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02807"/>
            <a:ext cx="3828052" cy="1112125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8898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50FABC-B80F-73FF-9232-C2D3296630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88283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39C75C-6F90-8754-3F65-97BD97B8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FF93D-E082-CA17-BE21-20414517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128DE-1457-1FCC-EB9B-54921BD98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0947546C-3699-5945-8CFA-93E80122DF23}" type="datetimeFigureOut">
              <a:rPr lang="fr-FR" smtClean="0"/>
              <a:pPr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657F29-FC2C-F09C-22EC-B213F76E0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E9C8B-788C-BB4D-708F-C458F46C3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60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63" r:id="rId12"/>
    <p:sldLayoutId id="2147483657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ennis2table.com/materiel-tennis-de-table/table-ping-pong/collectivite/table-cornilleau-park-outdoor.html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mickael.mevellec@fftt.org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43136F-3681-2D38-8A80-219B2F287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440" y="1212645"/>
            <a:ext cx="8275320" cy="2963116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latin typeface=""/>
              </a:rPr>
              <a:t>OPERATION</a:t>
            </a:r>
            <a:br>
              <a:rPr lang="fr-FR" dirty="0">
                <a:latin typeface=""/>
              </a:rPr>
            </a:br>
            <a:r>
              <a:rPr lang="fr-FR" sz="2700" dirty="0">
                <a:latin typeface=""/>
              </a:rPr>
              <a:t> </a:t>
            </a:r>
            <a:br>
              <a:rPr lang="fr-FR" dirty="0">
                <a:latin typeface=""/>
              </a:rPr>
            </a:br>
            <a:br>
              <a:rPr lang="fr-FR" sz="2000" dirty="0">
                <a:latin typeface=""/>
              </a:rPr>
            </a:br>
            <a:r>
              <a:rPr lang="fr-FR" sz="5400" dirty="0">
                <a:latin typeface=""/>
              </a:rPr>
              <a:t>1 ECOLE / 1 TABLE</a:t>
            </a:r>
            <a:endParaRPr lang="fr-FR" dirty="0">
              <a:latin typeface="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CBB6C5-1910-BD17-7FC3-9BB833922BFD}"/>
              </a:ext>
            </a:extLst>
          </p:cNvPr>
          <p:cNvSpPr txBox="1"/>
          <p:nvPr/>
        </p:nvSpPr>
        <p:spPr>
          <a:xfrm>
            <a:off x="6939280" y="5145527"/>
            <a:ext cx="3328387" cy="802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3200" dirty="0">
                <a:solidFill>
                  <a:schemeClr val="bg1"/>
                </a:solidFill>
              </a:rPr>
              <a:t>Edition 2025/2026</a:t>
            </a:r>
          </a:p>
        </p:txBody>
      </p:sp>
    </p:spTree>
    <p:extLst>
      <p:ext uri="{BB962C8B-B14F-4D97-AF65-F5344CB8AC3E}">
        <p14:creationId xmlns:p14="http://schemas.microsoft.com/office/powerpoint/2010/main" val="351532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5E40C3F-4F34-DC56-8176-9FA142C6FF00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72662" y="534338"/>
            <a:ext cx="4584699" cy="331823"/>
          </a:xfrm>
        </p:spPr>
        <p:txBody>
          <a:bodyPr/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7" name="Google Shape;80;p4">
            <a:extLst>
              <a:ext uri="{FF2B5EF4-FFF2-40B4-BE49-F238E27FC236}">
                <a16:creationId xmlns:a16="http://schemas.microsoft.com/office/drawing/2014/main" id="{58B861CA-912D-70CF-6F2B-6ED8E38CBB70}"/>
              </a:ext>
            </a:extLst>
          </p:cNvPr>
          <p:cNvSpPr txBox="1">
            <a:spLocks/>
          </p:cNvSpPr>
          <p:nvPr/>
        </p:nvSpPr>
        <p:spPr>
          <a:xfrm>
            <a:off x="497840" y="1242275"/>
            <a:ext cx="6675120" cy="5182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Les objectifs de l’opération sont de 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Développer la pratique du tennis de table dans les établissements scolaires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Doter les</a:t>
            </a:r>
            <a:r>
              <a:rPr lang="fr-FR" sz="1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écoles primaires affiliées à l’USEP ou l’UGSEL (partenaires FFTT), mais </a:t>
            </a:r>
            <a:r>
              <a:rPr lang="fr-FR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aussi les </a:t>
            </a:r>
            <a:r>
              <a:rPr lang="fr-FR" sz="1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écoles non affiliées, de tables fixes extérieures pour :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développer le lien école / club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Permettre aux écoles de contribuer aux 30mn APQ (Activité Physique Quotidienne) en complément de l’EPS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Faciliter l’accès autonome du ping-pong aux élèves sur tous les temps de l’école (scolaires et périscolaires)</a:t>
            </a: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 </a:t>
            </a:r>
            <a:r>
              <a:rPr lang="fr-FR" sz="1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guide pédagogique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est également fourni, à destination des élèves pour une pratique autonome, et des enseignants pour aider à l’</a:t>
            </a:r>
            <a:r>
              <a:rPr lang="fr-FR" sz="1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enseignement de la discipline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lang="fr-FR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17907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85A19"/>
              </a:buClr>
              <a:buSzPts val="1400"/>
              <a:buFont typeface="Verdana"/>
              <a:buNone/>
            </a:pPr>
            <a:endParaRPr lang="fr-FR" dirty="0"/>
          </a:p>
        </p:txBody>
      </p:sp>
      <p:pic>
        <p:nvPicPr>
          <p:cNvPr id="9" name="Image 8" descr="Une image contenant table de tennis de table, meubles, table, plein air&#10;&#10;Le contenu généré par l’IA peut être incorrect.">
            <a:extLst>
              <a:ext uri="{FF2B5EF4-FFF2-40B4-BE49-F238E27FC236}">
                <a16:creationId xmlns:a16="http://schemas.microsoft.com/office/drawing/2014/main" id="{0AE54B13-688F-E3CC-69ED-EDD611824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585" y="1595119"/>
            <a:ext cx="3153535" cy="433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6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6A8C4-99CE-24A1-34CA-0F649226D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7B7FCF6-0CAC-ABD6-11ED-DE90D1376E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04497" y="474436"/>
            <a:ext cx="5591503" cy="450474"/>
          </a:xfrm>
        </p:spPr>
        <p:txBody>
          <a:bodyPr/>
          <a:lstStyle/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MODE OPERATOIRE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F6C188D1-8009-B1FF-1C1E-A028164B6B19}"/>
              </a:ext>
            </a:extLst>
          </p:cNvPr>
          <p:cNvSpPr txBox="1">
            <a:spLocks/>
          </p:cNvSpPr>
          <p:nvPr/>
        </p:nvSpPr>
        <p:spPr>
          <a:xfrm>
            <a:off x="504497" y="1253737"/>
            <a:ext cx="7796223" cy="51298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Candidature des écoles via un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formulaire en ligne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généré par la FFTT puis distribué aux écoles affiliées via l’USEP ou l’UGSEL, et aux écoles non affiliées via les clubs pongistes ou communes, entre le </a:t>
            </a:r>
            <a:r>
              <a:rPr lang="fr-FR" sz="1400" u="sng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25 septembre et le 17 novembre 2025.</a:t>
            </a: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endParaRPr lang="fr-FR" sz="1400" b="1" u="sng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b="1" dirty="0">
                <a:solidFill>
                  <a:srgbClr val="E829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Les différents critères étudiés pour le choix des écoles gagnantes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: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endParaRPr lang="fr-FR" sz="1400" b="1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Qualité du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projet d'animation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: afin de développer le ping sur les moments scolaires et périscolaires en  lien avec les « 30mn d’Activité physique Quotidienne » et les activités des fédérations scolaires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Participation au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« challenge des récréations »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au printemps 2025 et/ou engagement de participation pendant la SOP fin mars/début avril 2026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L’accord préalable de la commune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à l’installation d’une table fixe dans la cour de récréation, à son montage, et éventuellement à son co-financement (si écoles publiques)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Proximité de l’école avec un club de TT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(bonus si actions réalisées en partenariat ces 2-3 dernières années)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Répartition équitable entre le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milieu rural et l’urbain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(avec bonus pour écoles en QPV/ZRR)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Répartition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entre les grosses et petites écoles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(nombre de classes et d’élèves)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Répartition des tables sur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l’ensemble des territoires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métropolitains et ultra-marins, proportionnellement au nombre de candidatures d’écoles sur chacun d’eux.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32D4AC-3D6A-1229-8295-4AC385DC0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057" y="1686560"/>
            <a:ext cx="2580623" cy="387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02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C66DE-FAA9-FF76-C778-C3EF95310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FB76B7-39CA-6BDC-0D1B-4C993CF24582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72662" y="534338"/>
            <a:ext cx="7945821" cy="558738"/>
          </a:xfrm>
        </p:spPr>
        <p:txBody>
          <a:bodyPr/>
          <a:lstStyle/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DOTATION DE L’OPERATION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8176650-0577-7764-5622-54441A574A17}"/>
              </a:ext>
            </a:extLst>
          </p:cNvPr>
          <p:cNvSpPr txBox="1">
            <a:spLocks/>
          </p:cNvSpPr>
          <p:nvPr/>
        </p:nvSpPr>
        <p:spPr>
          <a:xfrm>
            <a:off x="562484" y="1351280"/>
            <a:ext cx="10611763" cy="5100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Pour cette 5</a:t>
            </a:r>
            <a:r>
              <a:rPr lang="fr-FR" sz="1400" b="1" baseline="300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ème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édition, 265 tables sont en jeu :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à destination de 150 écoles affiliées USEP, 60 écoles affiliées UGSEL, et 50 écoles non affiliées.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Les écoles gagnantes sont choisies par :</a:t>
            </a:r>
          </a:p>
          <a:p>
            <a:pPr marL="171450" lvl="0" indent="-1714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des commissions mixtes régionales pour les écoles USEP (Ligue régionale TT + Délégation régionale USEP) qui proposent une présélection à un jury national </a:t>
            </a:r>
          </a:p>
          <a:p>
            <a:pPr marL="171450" lvl="0" indent="-1714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une commission mixte nationale pour les écoles UGSEL (FFTT + UGSEL) </a:t>
            </a:r>
          </a:p>
          <a:p>
            <a:pPr marL="171450" lvl="0" indent="-1714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Une commission nationale FFTT pour les écoles non-affiliées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10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Les lauréats sont prévenus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avant le 19 décembre 2025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Après paiement de la participation financière (par les écoles ou les communes), la livraison des tables se fait dans les écoles en février/mars 2026. Sans paiement d’une école au 1</a:t>
            </a:r>
            <a:r>
              <a:rPr lang="fr-FR" sz="1400" baseline="300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er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mars 2026, la table sera attribuée à une autre école candidate non dotée.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400" b="1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Reste à charge de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250 € pour les écoles affiliées USEP-UGSEL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uFill>
                  <a:noFill/>
                </a:u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(soit 20% du prix public)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et de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350€ pour les écoles non affiliées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avec contribution possible des communes/intercommunalités ou d’autres partenaires. </a:t>
            </a:r>
            <a:endParaRPr lang="fr-FR" sz="1400" b="1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SzPts val="14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	</a:t>
            </a: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buSzPts val="14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Livraison gratuite de tables fixes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uFill>
                  <a:noFill/>
                </a:u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Cornilleau « Campus » customisées à l’effigie de cette opération, à visser au sol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dans la cour de récréation de chaque école lauréate.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Suite au « challenge des récréations » (action SOP), la FFTT offre en complément un kit pédagogique comprenant 4 raquettes outdoor + 1 boîte de 6 balles outdoor, un guide pédagogique, et l’affiche de l’opération aux écoles dotées ayant envoyé leurs résultats.</a:t>
            </a: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endParaRPr lang="fr-FR" sz="180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66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2C010191-8EF7-B599-E3DE-3A1977B70DAB}"/>
              </a:ext>
            </a:extLst>
          </p:cNvPr>
          <p:cNvSpPr txBox="1">
            <a:spLocks/>
          </p:cNvSpPr>
          <p:nvPr/>
        </p:nvSpPr>
        <p:spPr>
          <a:xfrm>
            <a:off x="831850" y="1825625"/>
            <a:ext cx="3971798" cy="36304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contenu 9">
            <a:extLst>
              <a:ext uri="{FF2B5EF4-FFF2-40B4-BE49-F238E27FC236}">
                <a16:creationId xmlns:a16="http://schemas.microsoft.com/office/drawing/2014/main" id="{B6F11716-F109-BE4E-38C8-FDFDA1CEB3D0}"/>
              </a:ext>
            </a:extLst>
          </p:cNvPr>
          <p:cNvSpPr txBox="1">
            <a:spLocks/>
          </p:cNvSpPr>
          <p:nvPr/>
        </p:nvSpPr>
        <p:spPr>
          <a:xfrm>
            <a:off x="470116" y="1442597"/>
            <a:ext cx="8440204" cy="4191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1025 écoles candidates / 204 écoles dotées (88% affiliées USEP/UGSEL)</a:t>
            </a:r>
          </a:p>
          <a:p>
            <a:pPr marL="285750" indent="-285750">
              <a:buFontTx/>
              <a:buChar char="-"/>
            </a:pPr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27 639 élèves bénéficiaires (issus des 204 écoles)</a:t>
            </a:r>
          </a:p>
          <a:p>
            <a:pPr marL="285750" indent="-285750">
              <a:buFontTx/>
              <a:buChar char="-"/>
            </a:pPr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écoles publiques/ 54 privées, issues de 72 départements différents</a:t>
            </a:r>
          </a:p>
          <a:p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57% d’écoles rurales dotées / 43% d’écoles urbaines  </a:t>
            </a:r>
          </a:p>
          <a:p>
            <a:pPr marL="285750" indent="-285750">
              <a:buFontTx/>
              <a:buChar char="-"/>
            </a:pPr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57B573FE-68C6-2A48-06C1-53B31E466CB8}"/>
              </a:ext>
            </a:extLst>
          </p:cNvPr>
          <p:cNvSpPr txBox="1">
            <a:spLocks/>
          </p:cNvSpPr>
          <p:nvPr/>
        </p:nvSpPr>
        <p:spPr>
          <a:xfrm>
            <a:off x="599090" y="893959"/>
            <a:ext cx="6309710" cy="457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BILAN CHIFFRE DE L’EDITION 2024/2025</a:t>
            </a:r>
          </a:p>
        </p:txBody>
      </p:sp>
    </p:spTree>
    <p:extLst>
      <p:ext uri="{BB962C8B-B14F-4D97-AF65-F5344CB8AC3E}">
        <p14:creationId xmlns:p14="http://schemas.microsoft.com/office/powerpoint/2010/main" val="39969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F8C6C3-B778-37BA-5A48-51CC101B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7280" y="5984240"/>
            <a:ext cx="5323840" cy="416560"/>
          </a:xfrm>
        </p:spPr>
        <p:txBody>
          <a:bodyPr>
            <a:normAutofit/>
          </a:bodyPr>
          <a:lstStyle/>
          <a:p>
            <a:r>
              <a:rPr lang="fr-FR" sz="1200" dirty="0"/>
              <a:t>Mickaël MEVELLEC – </a:t>
            </a:r>
            <a:r>
              <a:rPr lang="fr-FR" sz="1200" dirty="0">
                <a:hlinkClick r:id="rId2"/>
              </a:rPr>
              <a:t>mickael.mevellec@fftt.org</a:t>
            </a:r>
            <a:r>
              <a:rPr lang="fr-FR" sz="1200" dirty="0"/>
              <a:t> – 06.84.55.16.99</a:t>
            </a:r>
          </a:p>
        </p:txBody>
      </p:sp>
    </p:spTree>
    <p:extLst>
      <p:ext uri="{BB962C8B-B14F-4D97-AF65-F5344CB8AC3E}">
        <p14:creationId xmlns:p14="http://schemas.microsoft.com/office/powerpoint/2010/main" val="801726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12e14d-c009-49c4-b751-748f255b9f35">
      <Terms xmlns="http://schemas.microsoft.com/office/infopath/2007/PartnerControls"/>
    </lcf76f155ced4ddcb4097134ff3c332f>
    <TaxCatchAll xmlns="ebb63b81-4ad0-4df0-9971-de468b57cd7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ED92334862D34A8A5D73CC3048FED9" ma:contentTypeVersion="17" ma:contentTypeDescription="Crée un document." ma:contentTypeScope="" ma:versionID="7c35656fa23be7120af90fb613cd936b">
  <xsd:schema xmlns:xsd="http://www.w3.org/2001/XMLSchema" xmlns:xs="http://www.w3.org/2001/XMLSchema" xmlns:p="http://schemas.microsoft.com/office/2006/metadata/properties" xmlns:ns2="8912e14d-c009-49c4-b751-748f255b9f35" xmlns:ns3="ebb63b81-4ad0-4df0-9971-de468b57cd71" targetNamespace="http://schemas.microsoft.com/office/2006/metadata/properties" ma:root="true" ma:fieldsID="3969b8a3d0503201fa5e70173597395e" ns2:_="" ns3:_="">
    <xsd:import namespace="8912e14d-c009-49c4-b751-748f255b9f35"/>
    <xsd:import namespace="ebb63b81-4ad0-4df0-9971-de468b57cd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12e14d-c009-49c4-b751-748f255b9f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f4cf9922-1f5a-4bfa-9a04-3c4f15287c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63b81-4ad0-4df0-9971-de468b57cd7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2006d95-09ed-4388-96b9-cfd24a1f535e}" ma:internalName="TaxCatchAll" ma:showField="CatchAllData" ma:web="ebb63b81-4ad0-4df0-9971-de468b57cd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3EC7C4-DFB9-4E3C-AFA3-BDB47F658A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261FD6-812A-49A1-87A3-FEA11877B980}">
  <ds:schemaRefs>
    <ds:schemaRef ds:uri="http://schemas.microsoft.com/office/2006/metadata/properties"/>
    <ds:schemaRef ds:uri="http://schemas.microsoft.com/office/infopath/2007/PartnerControls"/>
    <ds:schemaRef ds:uri="8912e14d-c009-49c4-b751-748f255b9f35"/>
    <ds:schemaRef ds:uri="ebb63b81-4ad0-4df0-9971-de468b57cd71"/>
  </ds:schemaRefs>
</ds:datastoreItem>
</file>

<file path=customXml/itemProps3.xml><?xml version="1.0" encoding="utf-8"?>
<ds:datastoreItem xmlns:ds="http://schemas.openxmlformats.org/officeDocument/2006/customXml" ds:itemID="{B371BC4F-8FD8-4782-9EF6-1AC25CEAA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12e14d-c009-49c4-b751-748f255b9f35"/>
    <ds:schemaRef ds:uri="ebb63b81-4ad0-4df0-9971-de468b57cd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21398</TotalTime>
  <Words>672</Words>
  <Application>Microsoft Office PowerPoint</Application>
  <PresentationFormat>Grand écran</PresentationFormat>
  <Paragraphs>50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Poppins</vt:lpstr>
      <vt:lpstr>Verdana</vt:lpstr>
      <vt:lpstr>Thème Office</vt:lpstr>
      <vt:lpstr>OPERATION    1 ECOLE / 1 TABLE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Roxane</dc:creator>
  <cp:lastModifiedBy>Mickaël MEVELLEC</cp:lastModifiedBy>
  <cp:revision>18</cp:revision>
  <dcterms:created xsi:type="dcterms:W3CDTF">2025-05-22T09:28:11Z</dcterms:created>
  <dcterms:modified xsi:type="dcterms:W3CDTF">2025-09-18T13:11:11Z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0x010100B5ED92334862D34A8A5D73CC3048FED9</vt:lpwstr>
  </property>
  <property fmtid="{D5CDD505-2E9C-101B-9397-08002B2CF9AE}" pid="3" name="MediaServiceImageTags">
    <vt:lpwstr/>
  </property>
</Properties>
</file>